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684" autoAdjust="0"/>
  </p:normalViewPr>
  <p:slideViewPr>
    <p:cSldViewPr snapToGrid="0">
      <p:cViewPr>
        <p:scale>
          <a:sx n="61" d="100"/>
          <a:sy n="61" d="100"/>
        </p:scale>
        <p:origin x="167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FCC17-8EFD-4D96-9D65-F71EB6257C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DA7917-3104-436B-A272-F3F1CEA2A206}">
      <dgm:prSet/>
      <dgm:spPr/>
      <dgm:t>
        <a:bodyPr/>
        <a:lstStyle/>
        <a:p>
          <a:r>
            <a:rPr lang="en-US" i="0"/>
            <a:t>ARIMA, SARIMA</a:t>
          </a:r>
          <a:endParaRPr lang="en-US"/>
        </a:p>
      </dgm:t>
    </dgm:pt>
    <dgm:pt modelId="{807AECDE-E527-4E4C-8C1C-9F0AC2D354F2}" type="parTrans" cxnId="{844DD962-09D3-44CD-B6B1-0AB0D27EAC82}">
      <dgm:prSet/>
      <dgm:spPr/>
      <dgm:t>
        <a:bodyPr/>
        <a:lstStyle/>
        <a:p>
          <a:endParaRPr lang="en-US"/>
        </a:p>
      </dgm:t>
    </dgm:pt>
    <dgm:pt modelId="{3E908EA5-15F0-4C9B-B3D1-E2FE69EF1E24}" type="sibTrans" cxnId="{844DD962-09D3-44CD-B6B1-0AB0D27EAC82}">
      <dgm:prSet/>
      <dgm:spPr/>
      <dgm:t>
        <a:bodyPr/>
        <a:lstStyle/>
        <a:p>
          <a:endParaRPr lang="en-US"/>
        </a:p>
      </dgm:t>
    </dgm:pt>
    <dgm:pt modelId="{92C4BDC5-B217-4EC9-8A0A-CD496D0FC072}">
      <dgm:prSet/>
      <dgm:spPr/>
      <dgm:t>
        <a:bodyPr/>
        <a:lstStyle/>
        <a:p>
          <a:r>
            <a:rPr lang="en-US" i="0"/>
            <a:t>Prophet</a:t>
          </a:r>
          <a:endParaRPr lang="en-US"/>
        </a:p>
      </dgm:t>
    </dgm:pt>
    <dgm:pt modelId="{E16CC44C-C088-4051-91D8-98729C6DC22C}" type="parTrans" cxnId="{453DE693-EE9E-458A-AEE8-771A23E1333C}">
      <dgm:prSet/>
      <dgm:spPr/>
      <dgm:t>
        <a:bodyPr/>
        <a:lstStyle/>
        <a:p>
          <a:endParaRPr lang="en-US"/>
        </a:p>
      </dgm:t>
    </dgm:pt>
    <dgm:pt modelId="{E701D25E-D115-4852-AB2D-2F248AA78ACB}" type="sibTrans" cxnId="{453DE693-EE9E-458A-AEE8-771A23E1333C}">
      <dgm:prSet/>
      <dgm:spPr/>
      <dgm:t>
        <a:bodyPr/>
        <a:lstStyle/>
        <a:p>
          <a:endParaRPr lang="en-US"/>
        </a:p>
      </dgm:t>
    </dgm:pt>
    <dgm:pt modelId="{627C39FF-59A4-4A0C-813E-5D0A19E51AA9}">
      <dgm:prSet/>
      <dgm:spPr/>
      <dgm:t>
        <a:bodyPr/>
        <a:lstStyle/>
        <a:p>
          <a:r>
            <a:rPr lang="en-US" i="0"/>
            <a:t>Exponential smoothing</a:t>
          </a:r>
          <a:endParaRPr lang="en-US"/>
        </a:p>
      </dgm:t>
    </dgm:pt>
    <dgm:pt modelId="{860B26B4-BC62-461A-AE73-3406201E6F5B}" type="parTrans" cxnId="{5AEEBE20-BEC3-4300-89CE-8B233C22EC92}">
      <dgm:prSet/>
      <dgm:spPr/>
      <dgm:t>
        <a:bodyPr/>
        <a:lstStyle/>
        <a:p>
          <a:endParaRPr lang="en-US"/>
        </a:p>
      </dgm:t>
    </dgm:pt>
    <dgm:pt modelId="{1AC1B29F-0D25-4D8C-AFA7-147F1E2A3A57}" type="sibTrans" cxnId="{5AEEBE20-BEC3-4300-89CE-8B233C22EC92}">
      <dgm:prSet/>
      <dgm:spPr/>
      <dgm:t>
        <a:bodyPr/>
        <a:lstStyle/>
        <a:p>
          <a:endParaRPr lang="en-US"/>
        </a:p>
      </dgm:t>
    </dgm:pt>
    <dgm:pt modelId="{C4288D37-5FCF-40E8-A8BC-BD16AFD772D1}">
      <dgm:prSet/>
      <dgm:spPr/>
      <dgm:t>
        <a:bodyPr/>
        <a:lstStyle/>
        <a:p>
          <a:r>
            <a:rPr lang="en-US" i="0"/>
            <a:t>LSTM</a:t>
          </a:r>
          <a:endParaRPr lang="en-US"/>
        </a:p>
      </dgm:t>
    </dgm:pt>
    <dgm:pt modelId="{378A26C0-4A54-49BA-BBA1-22FFF43F856A}" type="parTrans" cxnId="{4083E44E-104E-4815-A098-EAA705DEADB1}">
      <dgm:prSet/>
      <dgm:spPr/>
      <dgm:t>
        <a:bodyPr/>
        <a:lstStyle/>
        <a:p>
          <a:endParaRPr lang="en-US"/>
        </a:p>
      </dgm:t>
    </dgm:pt>
    <dgm:pt modelId="{58D17DA0-FA64-46AC-9E13-279F9CBADA50}" type="sibTrans" cxnId="{4083E44E-104E-4815-A098-EAA705DEADB1}">
      <dgm:prSet/>
      <dgm:spPr/>
      <dgm:t>
        <a:bodyPr/>
        <a:lstStyle/>
        <a:p>
          <a:endParaRPr lang="en-US"/>
        </a:p>
      </dgm:t>
    </dgm:pt>
    <dgm:pt modelId="{D9DE1B4D-522E-4F5F-B30D-3228BEC81E2A}" type="pres">
      <dgm:prSet presAssocID="{6E0FCC17-8EFD-4D96-9D65-F71EB6257CEB}" presName="vert0" presStyleCnt="0">
        <dgm:presLayoutVars>
          <dgm:dir/>
          <dgm:animOne val="branch"/>
          <dgm:animLvl val="lvl"/>
        </dgm:presLayoutVars>
      </dgm:prSet>
      <dgm:spPr/>
    </dgm:pt>
    <dgm:pt modelId="{B5278C32-A6FA-44D7-8D12-4816CDE3AFB0}" type="pres">
      <dgm:prSet presAssocID="{F9DA7917-3104-436B-A272-F3F1CEA2A206}" presName="thickLine" presStyleLbl="alignNode1" presStyleIdx="0" presStyleCnt="4"/>
      <dgm:spPr/>
    </dgm:pt>
    <dgm:pt modelId="{1BF31696-9E9C-4C56-86CD-06C493F684EC}" type="pres">
      <dgm:prSet presAssocID="{F9DA7917-3104-436B-A272-F3F1CEA2A206}" presName="horz1" presStyleCnt="0"/>
      <dgm:spPr/>
    </dgm:pt>
    <dgm:pt modelId="{C632E521-5682-432B-97C0-BD350937FA4F}" type="pres">
      <dgm:prSet presAssocID="{F9DA7917-3104-436B-A272-F3F1CEA2A206}" presName="tx1" presStyleLbl="revTx" presStyleIdx="0" presStyleCnt="4"/>
      <dgm:spPr/>
    </dgm:pt>
    <dgm:pt modelId="{F0C12BE2-2B00-4E21-9016-8F70490C15B1}" type="pres">
      <dgm:prSet presAssocID="{F9DA7917-3104-436B-A272-F3F1CEA2A206}" presName="vert1" presStyleCnt="0"/>
      <dgm:spPr/>
    </dgm:pt>
    <dgm:pt modelId="{ACFDA59E-E7FA-4D45-ADE5-6993C56EE6CB}" type="pres">
      <dgm:prSet presAssocID="{92C4BDC5-B217-4EC9-8A0A-CD496D0FC072}" presName="thickLine" presStyleLbl="alignNode1" presStyleIdx="1" presStyleCnt="4"/>
      <dgm:spPr/>
    </dgm:pt>
    <dgm:pt modelId="{B119575E-7583-48FD-B67E-78780D9949E6}" type="pres">
      <dgm:prSet presAssocID="{92C4BDC5-B217-4EC9-8A0A-CD496D0FC072}" presName="horz1" presStyleCnt="0"/>
      <dgm:spPr/>
    </dgm:pt>
    <dgm:pt modelId="{EEEC868C-C4D7-450D-BBA9-1FE7D367151F}" type="pres">
      <dgm:prSet presAssocID="{92C4BDC5-B217-4EC9-8A0A-CD496D0FC072}" presName="tx1" presStyleLbl="revTx" presStyleIdx="1" presStyleCnt="4"/>
      <dgm:spPr/>
    </dgm:pt>
    <dgm:pt modelId="{E4B8E56D-9695-411C-8430-73E5FA7769BF}" type="pres">
      <dgm:prSet presAssocID="{92C4BDC5-B217-4EC9-8A0A-CD496D0FC072}" presName="vert1" presStyleCnt="0"/>
      <dgm:spPr/>
    </dgm:pt>
    <dgm:pt modelId="{F8012E78-DE89-4488-9357-C4E4DA6B229D}" type="pres">
      <dgm:prSet presAssocID="{627C39FF-59A4-4A0C-813E-5D0A19E51AA9}" presName="thickLine" presStyleLbl="alignNode1" presStyleIdx="2" presStyleCnt="4"/>
      <dgm:spPr/>
    </dgm:pt>
    <dgm:pt modelId="{84F46313-8B7B-4D15-876C-CA8929978FD7}" type="pres">
      <dgm:prSet presAssocID="{627C39FF-59A4-4A0C-813E-5D0A19E51AA9}" presName="horz1" presStyleCnt="0"/>
      <dgm:spPr/>
    </dgm:pt>
    <dgm:pt modelId="{DA05FF99-08A8-4316-A4E8-E60C29ECE04D}" type="pres">
      <dgm:prSet presAssocID="{627C39FF-59A4-4A0C-813E-5D0A19E51AA9}" presName="tx1" presStyleLbl="revTx" presStyleIdx="2" presStyleCnt="4"/>
      <dgm:spPr/>
    </dgm:pt>
    <dgm:pt modelId="{87518F53-4A52-4395-AF85-734FEDBCBA64}" type="pres">
      <dgm:prSet presAssocID="{627C39FF-59A4-4A0C-813E-5D0A19E51AA9}" presName="vert1" presStyleCnt="0"/>
      <dgm:spPr/>
    </dgm:pt>
    <dgm:pt modelId="{DEAF0297-2154-4B72-BE4A-3A5936C94978}" type="pres">
      <dgm:prSet presAssocID="{C4288D37-5FCF-40E8-A8BC-BD16AFD772D1}" presName="thickLine" presStyleLbl="alignNode1" presStyleIdx="3" presStyleCnt="4"/>
      <dgm:spPr/>
    </dgm:pt>
    <dgm:pt modelId="{14BB3F86-AAEC-4111-A5AB-8167FC945360}" type="pres">
      <dgm:prSet presAssocID="{C4288D37-5FCF-40E8-A8BC-BD16AFD772D1}" presName="horz1" presStyleCnt="0"/>
      <dgm:spPr/>
    </dgm:pt>
    <dgm:pt modelId="{92E5743E-192B-4A9F-9BB0-13442F418D8E}" type="pres">
      <dgm:prSet presAssocID="{C4288D37-5FCF-40E8-A8BC-BD16AFD772D1}" presName="tx1" presStyleLbl="revTx" presStyleIdx="3" presStyleCnt="4"/>
      <dgm:spPr/>
    </dgm:pt>
    <dgm:pt modelId="{619A7598-2D06-4E1D-8DE9-25246A40A16D}" type="pres">
      <dgm:prSet presAssocID="{C4288D37-5FCF-40E8-A8BC-BD16AFD772D1}" presName="vert1" presStyleCnt="0"/>
      <dgm:spPr/>
    </dgm:pt>
  </dgm:ptLst>
  <dgm:cxnLst>
    <dgm:cxn modelId="{5AEEBE20-BEC3-4300-89CE-8B233C22EC92}" srcId="{6E0FCC17-8EFD-4D96-9D65-F71EB6257CEB}" destId="{627C39FF-59A4-4A0C-813E-5D0A19E51AA9}" srcOrd="2" destOrd="0" parTransId="{860B26B4-BC62-461A-AE73-3406201E6F5B}" sibTransId="{1AC1B29F-0D25-4D8C-AFA7-147F1E2A3A57}"/>
    <dgm:cxn modelId="{844DD962-09D3-44CD-B6B1-0AB0D27EAC82}" srcId="{6E0FCC17-8EFD-4D96-9D65-F71EB6257CEB}" destId="{F9DA7917-3104-436B-A272-F3F1CEA2A206}" srcOrd="0" destOrd="0" parTransId="{807AECDE-E527-4E4C-8C1C-9F0AC2D354F2}" sibTransId="{3E908EA5-15F0-4C9B-B3D1-E2FE69EF1E24}"/>
    <dgm:cxn modelId="{4083E44E-104E-4815-A098-EAA705DEADB1}" srcId="{6E0FCC17-8EFD-4D96-9D65-F71EB6257CEB}" destId="{C4288D37-5FCF-40E8-A8BC-BD16AFD772D1}" srcOrd="3" destOrd="0" parTransId="{378A26C0-4A54-49BA-BBA1-22FFF43F856A}" sibTransId="{58D17DA0-FA64-46AC-9E13-279F9CBADA50}"/>
    <dgm:cxn modelId="{7A001255-7A90-4918-9246-4F3DFF616AD1}" type="presOf" srcId="{92C4BDC5-B217-4EC9-8A0A-CD496D0FC072}" destId="{EEEC868C-C4D7-450D-BBA9-1FE7D367151F}" srcOrd="0" destOrd="0" presId="urn:microsoft.com/office/officeart/2008/layout/LinedList"/>
    <dgm:cxn modelId="{D01BFE8F-3867-48C5-9B43-E2D7CE4E18C0}" type="presOf" srcId="{F9DA7917-3104-436B-A272-F3F1CEA2A206}" destId="{C632E521-5682-432B-97C0-BD350937FA4F}" srcOrd="0" destOrd="0" presId="urn:microsoft.com/office/officeart/2008/layout/LinedList"/>
    <dgm:cxn modelId="{453DE693-EE9E-458A-AEE8-771A23E1333C}" srcId="{6E0FCC17-8EFD-4D96-9D65-F71EB6257CEB}" destId="{92C4BDC5-B217-4EC9-8A0A-CD496D0FC072}" srcOrd="1" destOrd="0" parTransId="{E16CC44C-C088-4051-91D8-98729C6DC22C}" sibTransId="{E701D25E-D115-4852-AB2D-2F248AA78ACB}"/>
    <dgm:cxn modelId="{FC11F19A-1202-442D-A770-09356319D6CE}" type="presOf" srcId="{C4288D37-5FCF-40E8-A8BC-BD16AFD772D1}" destId="{92E5743E-192B-4A9F-9BB0-13442F418D8E}" srcOrd="0" destOrd="0" presId="urn:microsoft.com/office/officeart/2008/layout/LinedList"/>
    <dgm:cxn modelId="{34B941B1-4FDC-43D4-97D6-02715866A01A}" type="presOf" srcId="{6E0FCC17-8EFD-4D96-9D65-F71EB6257CEB}" destId="{D9DE1B4D-522E-4F5F-B30D-3228BEC81E2A}" srcOrd="0" destOrd="0" presId="urn:microsoft.com/office/officeart/2008/layout/LinedList"/>
    <dgm:cxn modelId="{1D038EBC-1D4A-4EE4-BADB-14BBE0899234}" type="presOf" srcId="{627C39FF-59A4-4A0C-813E-5D0A19E51AA9}" destId="{DA05FF99-08A8-4316-A4E8-E60C29ECE04D}" srcOrd="0" destOrd="0" presId="urn:microsoft.com/office/officeart/2008/layout/LinedList"/>
    <dgm:cxn modelId="{41EB9172-7F4E-4BD7-82E4-22BD3D37FE32}" type="presParOf" srcId="{D9DE1B4D-522E-4F5F-B30D-3228BEC81E2A}" destId="{B5278C32-A6FA-44D7-8D12-4816CDE3AFB0}" srcOrd="0" destOrd="0" presId="urn:microsoft.com/office/officeart/2008/layout/LinedList"/>
    <dgm:cxn modelId="{5B454DBE-0B2A-4782-B20E-17D6927EA7B5}" type="presParOf" srcId="{D9DE1B4D-522E-4F5F-B30D-3228BEC81E2A}" destId="{1BF31696-9E9C-4C56-86CD-06C493F684EC}" srcOrd="1" destOrd="0" presId="urn:microsoft.com/office/officeart/2008/layout/LinedList"/>
    <dgm:cxn modelId="{8E8D3CC5-D2E3-46E9-91E9-B0400200AF55}" type="presParOf" srcId="{1BF31696-9E9C-4C56-86CD-06C493F684EC}" destId="{C632E521-5682-432B-97C0-BD350937FA4F}" srcOrd="0" destOrd="0" presId="urn:microsoft.com/office/officeart/2008/layout/LinedList"/>
    <dgm:cxn modelId="{833E47FE-614E-41FB-A2A1-389B053F9659}" type="presParOf" srcId="{1BF31696-9E9C-4C56-86CD-06C493F684EC}" destId="{F0C12BE2-2B00-4E21-9016-8F70490C15B1}" srcOrd="1" destOrd="0" presId="urn:microsoft.com/office/officeart/2008/layout/LinedList"/>
    <dgm:cxn modelId="{3C678CF8-7F61-4DF8-8992-B73CE8A4B0DC}" type="presParOf" srcId="{D9DE1B4D-522E-4F5F-B30D-3228BEC81E2A}" destId="{ACFDA59E-E7FA-4D45-ADE5-6993C56EE6CB}" srcOrd="2" destOrd="0" presId="urn:microsoft.com/office/officeart/2008/layout/LinedList"/>
    <dgm:cxn modelId="{0F725B31-7BF1-422B-B7D5-6AA89425A21E}" type="presParOf" srcId="{D9DE1B4D-522E-4F5F-B30D-3228BEC81E2A}" destId="{B119575E-7583-48FD-B67E-78780D9949E6}" srcOrd="3" destOrd="0" presId="urn:microsoft.com/office/officeart/2008/layout/LinedList"/>
    <dgm:cxn modelId="{42F558F4-A197-4865-BF72-087B518D2FFA}" type="presParOf" srcId="{B119575E-7583-48FD-B67E-78780D9949E6}" destId="{EEEC868C-C4D7-450D-BBA9-1FE7D367151F}" srcOrd="0" destOrd="0" presId="urn:microsoft.com/office/officeart/2008/layout/LinedList"/>
    <dgm:cxn modelId="{114C1BE0-895F-4525-80B7-7F372F89D524}" type="presParOf" srcId="{B119575E-7583-48FD-B67E-78780D9949E6}" destId="{E4B8E56D-9695-411C-8430-73E5FA7769BF}" srcOrd="1" destOrd="0" presId="urn:microsoft.com/office/officeart/2008/layout/LinedList"/>
    <dgm:cxn modelId="{86A94667-94B0-446D-B465-C1DEB3AE9315}" type="presParOf" srcId="{D9DE1B4D-522E-4F5F-B30D-3228BEC81E2A}" destId="{F8012E78-DE89-4488-9357-C4E4DA6B229D}" srcOrd="4" destOrd="0" presId="urn:microsoft.com/office/officeart/2008/layout/LinedList"/>
    <dgm:cxn modelId="{89ED4F4D-3876-43ED-90EB-E9599C001C35}" type="presParOf" srcId="{D9DE1B4D-522E-4F5F-B30D-3228BEC81E2A}" destId="{84F46313-8B7B-4D15-876C-CA8929978FD7}" srcOrd="5" destOrd="0" presId="urn:microsoft.com/office/officeart/2008/layout/LinedList"/>
    <dgm:cxn modelId="{30C33620-1AE8-49D3-A154-D10189D21496}" type="presParOf" srcId="{84F46313-8B7B-4D15-876C-CA8929978FD7}" destId="{DA05FF99-08A8-4316-A4E8-E60C29ECE04D}" srcOrd="0" destOrd="0" presId="urn:microsoft.com/office/officeart/2008/layout/LinedList"/>
    <dgm:cxn modelId="{47830201-049E-43DB-8FBA-DC42FA0EB394}" type="presParOf" srcId="{84F46313-8B7B-4D15-876C-CA8929978FD7}" destId="{87518F53-4A52-4395-AF85-734FEDBCBA64}" srcOrd="1" destOrd="0" presId="urn:microsoft.com/office/officeart/2008/layout/LinedList"/>
    <dgm:cxn modelId="{8708176B-84A3-40DC-A4AA-A1027D2BCEF4}" type="presParOf" srcId="{D9DE1B4D-522E-4F5F-B30D-3228BEC81E2A}" destId="{DEAF0297-2154-4B72-BE4A-3A5936C94978}" srcOrd="6" destOrd="0" presId="urn:microsoft.com/office/officeart/2008/layout/LinedList"/>
    <dgm:cxn modelId="{8158C07B-5DE9-4FD4-A5CC-2DCE53E879E4}" type="presParOf" srcId="{D9DE1B4D-522E-4F5F-B30D-3228BEC81E2A}" destId="{14BB3F86-AAEC-4111-A5AB-8167FC945360}" srcOrd="7" destOrd="0" presId="urn:microsoft.com/office/officeart/2008/layout/LinedList"/>
    <dgm:cxn modelId="{766BC3C0-0F1B-4C83-8E5E-AF19313346D5}" type="presParOf" srcId="{14BB3F86-AAEC-4111-A5AB-8167FC945360}" destId="{92E5743E-192B-4A9F-9BB0-13442F418D8E}" srcOrd="0" destOrd="0" presId="urn:microsoft.com/office/officeart/2008/layout/LinedList"/>
    <dgm:cxn modelId="{F88A389B-3901-456C-BA46-875558AB1225}" type="presParOf" srcId="{14BB3F86-AAEC-4111-A5AB-8167FC945360}" destId="{619A7598-2D06-4E1D-8DE9-25246A40A1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F11DE-3EEF-41C1-A242-0D17B8584B50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75AEE7-B738-42AC-AE59-3A30A53CD7F3}">
      <dgm:prSet/>
      <dgm:spPr/>
      <dgm:t>
        <a:bodyPr/>
        <a:lstStyle/>
        <a:p>
          <a:r>
            <a:rPr lang="en-US" dirty="0"/>
            <a:t>UK’s 2030 Ban on Non EV</a:t>
          </a:r>
        </a:p>
      </dgm:t>
    </dgm:pt>
    <dgm:pt modelId="{5C0ACE7C-2D00-476A-A1D1-DEFE61C5CA8F}" type="parTrans" cxnId="{C33BB584-6492-49E6-9BD4-3508BE046F0B}">
      <dgm:prSet/>
      <dgm:spPr/>
      <dgm:t>
        <a:bodyPr/>
        <a:lstStyle/>
        <a:p>
          <a:endParaRPr lang="en-US"/>
        </a:p>
      </dgm:t>
    </dgm:pt>
    <dgm:pt modelId="{E3F77541-273F-49EB-BC80-02820AC1BC1B}" type="sibTrans" cxnId="{C33BB584-6492-49E6-9BD4-3508BE046F0B}">
      <dgm:prSet/>
      <dgm:spPr/>
      <dgm:t>
        <a:bodyPr/>
        <a:lstStyle/>
        <a:p>
          <a:endParaRPr lang="en-US"/>
        </a:p>
      </dgm:t>
    </dgm:pt>
    <dgm:pt modelId="{D831DC66-C592-4B6D-836B-2739A3B37448}">
      <dgm:prSet/>
      <dgm:spPr/>
      <dgm:t>
        <a:bodyPr/>
        <a:lstStyle/>
        <a:p>
          <a:r>
            <a:rPr lang="en-US"/>
            <a:t>Availability/Affordability of models</a:t>
          </a:r>
        </a:p>
      </dgm:t>
    </dgm:pt>
    <dgm:pt modelId="{37F11D6F-D0A4-41B6-9049-CEA383A8D5DC}" type="parTrans" cxnId="{166BD9D8-95D2-4E87-B79E-054285D10D80}">
      <dgm:prSet/>
      <dgm:spPr/>
      <dgm:t>
        <a:bodyPr/>
        <a:lstStyle/>
        <a:p>
          <a:endParaRPr lang="en-US"/>
        </a:p>
      </dgm:t>
    </dgm:pt>
    <dgm:pt modelId="{11C58106-CF02-42B0-B1D5-3BD53E6DD63F}" type="sibTrans" cxnId="{166BD9D8-95D2-4E87-B79E-054285D10D80}">
      <dgm:prSet/>
      <dgm:spPr/>
      <dgm:t>
        <a:bodyPr/>
        <a:lstStyle/>
        <a:p>
          <a:endParaRPr lang="en-US"/>
        </a:p>
      </dgm:t>
    </dgm:pt>
    <dgm:pt modelId="{11144F71-04ED-4384-A976-FD66C990A006}">
      <dgm:prSet/>
      <dgm:spPr/>
      <dgm:t>
        <a:bodyPr/>
        <a:lstStyle/>
        <a:p>
          <a:r>
            <a:rPr lang="en-US"/>
            <a:t>Number of charging ports increasing, more accessible</a:t>
          </a:r>
        </a:p>
      </dgm:t>
    </dgm:pt>
    <dgm:pt modelId="{C000B5EA-A9FC-4197-9230-5838FE48B89C}" type="parTrans" cxnId="{A149EDBC-AA30-412B-BB82-9674B263784E}">
      <dgm:prSet/>
      <dgm:spPr/>
      <dgm:t>
        <a:bodyPr/>
        <a:lstStyle/>
        <a:p>
          <a:endParaRPr lang="en-US"/>
        </a:p>
      </dgm:t>
    </dgm:pt>
    <dgm:pt modelId="{D892E5AC-F62F-481E-BB8A-94CA6B9F3D54}" type="sibTrans" cxnId="{A149EDBC-AA30-412B-BB82-9674B263784E}">
      <dgm:prSet/>
      <dgm:spPr/>
      <dgm:t>
        <a:bodyPr/>
        <a:lstStyle/>
        <a:p>
          <a:endParaRPr lang="en-US"/>
        </a:p>
      </dgm:t>
    </dgm:pt>
    <dgm:pt modelId="{D3BE4976-FDB3-4BD4-A736-837A3321C316}" type="pres">
      <dgm:prSet presAssocID="{024F11DE-3EEF-41C1-A242-0D17B8584B50}" presName="diagram" presStyleCnt="0">
        <dgm:presLayoutVars>
          <dgm:dir/>
          <dgm:resizeHandles val="exact"/>
        </dgm:presLayoutVars>
      </dgm:prSet>
      <dgm:spPr/>
    </dgm:pt>
    <dgm:pt modelId="{B38C2E13-02AA-4829-A56A-26F1198D64DD}" type="pres">
      <dgm:prSet presAssocID="{5475AEE7-B738-42AC-AE59-3A30A53CD7F3}" presName="node" presStyleLbl="node1" presStyleIdx="0" presStyleCnt="3">
        <dgm:presLayoutVars>
          <dgm:bulletEnabled val="1"/>
        </dgm:presLayoutVars>
      </dgm:prSet>
      <dgm:spPr/>
    </dgm:pt>
    <dgm:pt modelId="{245EE9B0-B6DF-41DC-AB4A-BE3F8F41C280}" type="pres">
      <dgm:prSet presAssocID="{E3F77541-273F-49EB-BC80-02820AC1BC1B}" presName="sibTrans" presStyleCnt="0"/>
      <dgm:spPr/>
    </dgm:pt>
    <dgm:pt modelId="{8004AB68-49A0-43A6-9F67-CCEEC117C3E9}" type="pres">
      <dgm:prSet presAssocID="{D831DC66-C592-4B6D-836B-2739A3B37448}" presName="node" presStyleLbl="node1" presStyleIdx="1" presStyleCnt="3">
        <dgm:presLayoutVars>
          <dgm:bulletEnabled val="1"/>
        </dgm:presLayoutVars>
      </dgm:prSet>
      <dgm:spPr/>
    </dgm:pt>
    <dgm:pt modelId="{2583573B-8C32-4DC8-BBAA-C335020A75D1}" type="pres">
      <dgm:prSet presAssocID="{11C58106-CF02-42B0-B1D5-3BD53E6DD63F}" presName="sibTrans" presStyleCnt="0"/>
      <dgm:spPr/>
    </dgm:pt>
    <dgm:pt modelId="{3E0984BC-672B-44DA-B745-6D878E28481D}" type="pres">
      <dgm:prSet presAssocID="{11144F71-04ED-4384-A976-FD66C990A006}" presName="node" presStyleLbl="node1" presStyleIdx="2" presStyleCnt="3">
        <dgm:presLayoutVars>
          <dgm:bulletEnabled val="1"/>
        </dgm:presLayoutVars>
      </dgm:prSet>
      <dgm:spPr/>
    </dgm:pt>
  </dgm:ptLst>
  <dgm:cxnLst>
    <dgm:cxn modelId="{2138A041-2E2C-4F6C-BA8D-66E91F354A41}" type="presOf" srcId="{D831DC66-C592-4B6D-836B-2739A3B37448}" destId="{8004AB68-49A0-43A6-9F67-CCEEC117C3E9}" srcOrd="0" destOrd="0" presId="urn:microsoft.com/office/officeart/2005/8/layout/default"/>
    <dgm:cxn modelId="{B9093762-EEC1-470A-910C-A979B0B34FAF}" type="presOf" srcId="{024F11DE-3EEF-41C1-A242-0D17B8584B50}" destId="{D3BE4976-FDB3-4BD4-A736-837A3321C316}" srcOrd="0" destOrd="0" presId="urn:microsoft.com/office/officeart/2005/8/layout/default"/>
    <dgm:cxn modelId="{B36C6E4B-0627-4D53-8665-8E2F00B705B1}" type="presOf" srcId="{11144F71-04ED-4384-A976-FD66C990A006}" destId="{3E0984BC-672B-44DA-B745-6D878E28481D}" srcOrd="0" destOrd="0" presId="urn:microsoft.com/office/officeart/2005/8/layout/default"/>
    <dgm:cxn modelId="{C33BB584-6492-49E6-9BD4-3508BE046F0B}" srcId="{024F11DE-3EEF-41C1-A242-0D17B8584B50}" destId="{5475AEE7-B738-42AC-AE59-3A30A53CD7F3}" srcOrd="0" destOrd="0" parTransId="{5C0ACE7C-2D00-476A-A1D1-DEFE61C5CA8F}" sibTransId="{E3F77541-273F-49EB-BC80-02820AC1BC1B}"/>
    <dgm:cxn modelId="{A149EDBC-AA30-412B-BB82-9674B263784E}" srcId="{024F11DE-3EEF-41C1-A242-0D17B8584B50}" destId="{11144F71-04ED-4384-A976-FD66C990A006}" srcOrd="2" destOrd="0" parTransId="{C000B5EA-A9FC-4197-9230-5838FE48B89C}" sibTransId="{D892E5AC-F62F-481E-BB8A-94CA6B9F3D54}"/>
    <dgm:cxn modelId="{166BD9D8-95D2-4E87-B79E-054285D10D80}" srcId="{024F11DE-3EEF-41C1-A242-0D17B8584B50}" destId="{D831DC66-C592-4B6D-836B-2739A3B37448}" srcOrd="1" destOrd="0" parTransId="{37F11D6F-D0A4-41B6-9049-CEA383A8D5DC}" sibTransId="{11C58106-CF02-42B0-B1D5-3BD53E6DD63F}"/>
    <dgm:cxn modelId="{82ABC4E0-4EF9-4E62-965B-5682287C9B58}" type="presOf" srcId="{5475AEE7-B738-42AC-AE59-3A30A53CD7F3}" destId="{B38C2E13-02AA-4829-A56A-26F1198D64DD}" srcOrd="0" destOrd="0" presId="urn:microsoft.com/office/officeart/2005/8/layout/default"/>
    <dgm:cxn modelId="{618B08C4-3C49-4DFB-B823-0E821F18F14A}" type="presParOf" srcId="{D3BE4976-FDB3-4BD4-A736-837A3321C316}" destId="{B38C2E13-02AA-4829-A56A-26F1198D64DD}" srcOrd="0" destOrd="0" presId="urn:microsoft.com/office/officeart/2005/8/layout/default"/>
    <dgm:cxn modelId="{034E7939-8CB7-452B-B3B7-2255DD8F0A76}" type="presParOf" srcId="{D3BE4976-FDB3-4BD4-A736-837A3321C316}" destId="{245EE9B0-B6DF-41DC-AB4A-BE3F8F41C280}" srcOrd="1" destOrd="0" presId="urn:microsoft.com/office/officeart/2005/8/layout/default"/>
    <dgm:cxn modelId="{101C1B9F-4718-47A5-8BC4-4AA63AC64500}" type="presParOf" srcId="{D3BE4976-FDB3-4BD4-A736-837A3321C316}" destId="{8004AB68-49A0-43A6-9F67-CCEEC117C3E9}" srcOrd="2" destOrd="0" presId="urn:microsoft.com/office/officeart/2005/8/layout/default"/>
    <dgm:cxn modelId="{82FCB36C-A459-448D-A821-5CD2B7701013}" type="presParOf" srcId="{D3BE4976-FDB3-4BD4-A736-837A3321C316}" destId="{2583573B-8C32-4DC8-BBAA-C335020A75D1}" srcOrd="3" destOrd="0" presId="urn:microsoft.com/office/officeart/2005/8/layout/default"/>
    <dgm:cxn modelId="{A4565384-D62F-48B1-85C7-6207197CEA9E}" type="presParOf" srcId="{D3BE4976-FDB3-4BD4-A736-837A3321C316}" destId="{3E0984BC-672B-44DA-B745-6D878E28481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E9DDF0-264E-4813-8CA6-1B6D4A84243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38BD23-E002-4D41-8E67-E69E7307AA2C}">
      <dgm:prSet/>
      <dgm:spPr/>
      <dgm:t>
        <a:bodyPr/>
        <a:lstStyle/>
        <a:p>
          <a:r>
            <a:rPr lang="en-GB"/>
            <a:t>combination of renewable power and resulted in cost savings of up to 25 per cent:</a:t>
          </a:r>
          <a:endParaRPr lang="en-US"/>
        </a:p>
      </dgm:t>
    </dgm:pt>
    <dgm:pt modelId="{0AE94D36-5473-4500-81AD-CD2B5CAA222A}" type="parTrans" cxnId="{A0623122-C7C9-4359-9AF3-EEA6DC4E50C6}">
      <dgm:prSet/>
      <dgm:spPr/>
      <dgm:t>
        <a:bodyPr/>
        <a:lstStyle/>
        <a:p>
          <a:endParaRPr lang="en-US"/>
        </a:p>
      </dgm:t>
    </dgm:pt>
    <dgm:pt modelId="{4F713DED-219B-4EC4-89A8-9540F915D0ED}" type="sibTrans" cxnId="{A0623122-C7C9-4359-9AF3-EEA6DC4E50C6}">
      <dgm:prSet/>
      <dgm:spPr/>
      <dgm:t>
        <a:bodyPr/>
        <a:lstStyle/>
        <a:p>
          <a:endParaRPr lang="en-US"/>
        </a:p>
      </dgm:t>
    </dgm:pt>
    <dgm:pt modelId="{32F1D94F-80D1-4D13-94A7-918702A38417}">
      <dgm:prSet/>
      <dgm:spPr/>
      <dgm:t>
        <a:bodyPr/>
        <a:lstStyle/>
        <a:p>
          <a:r>
            <a:rPr lang="en-GB"/>
            <a:t>Offshore/ onshore wind</a:t>
          </a:r>
          <a:endParaRPr lang="en-US"/>
        </a:p>
      </dgm:t>
    </dgm:pt>
    <dgm:pt modelId="{AC82B9A2-C027-47C3-9E0E-8458A96D4A50}" type="parTrans" cxnId="{90953CD2-9C2D-4C7C-9739-70879A38D2B5}">
      <dgm:prSet/>
      <dgm:spPr/>
      <dgm:t>
        <a:bodyPr/>
        <a:lstStyle/>
        <a:p>
          <a:endParaRPr lang="en-US"/>
        </a:p>
      </dgm:t>
    </dgm:pt>
    <dgm:pt modelId="{384E052C-0CAA-4A36-A17D-42A25C233147}" type="sibTrans" cxnId="{90953CD2-9C2D-4C7C-9739-70879A38D2B5}">
      <dgm:prSet/>
      <dgm:spPr/>
      <dgm:t>
        <a:bodyPr/>
        <a:lstStyle/>
        <a:p>
          <a:endParaRPr lang="en-US"/>
        </a:p>
      </dgm:t>
    </dgm:pt>
    <dgm:pt modelId="{B181B3F0-86CA-4A3D-8D99-1E6F7A62AEB1}">
      <dgm:prSet/>
      <dgm:spPr/>
      <dgm:t>
        <a:bodyPr/>
        <a:lstStyle/>
        <a:p>
          <a:r>
            <a:rPr lang="en-GB"/>
            <a:t>solar</a:t>
          </a:r>
          <a:endParaRPr lang="en-US"/>
        </a:p>
      </dgm:t>
    </dgm:pt>
    <dgm:pt modelId="{AA7DE4D3-0572-4A1B-80FB-97544E4EBC4E}" type="parTrans" cxnId="{ABA2BC62-C55F-4E86-BF8C-151D3F6448B9}">
      <dgm:prSet/>
      <dgm:spPr/>
      <dgm:t>
        <a:bodyPr/>
        <a:lstStyle/>
        <a:p>
          <a:endParaRPr lang="en-US"/>
        </a:p>
      </dgm:t>
    </dgm:pt>
    <dgm:pt modelId="{5585BB4E-0DC1-4F3D-A81A-F3C72A3E203C}" type="sibTrans" cxnId="{ABA2BC62-C55F-4E86-BF8C-151D3F6448B9}">
      <dgm:prSet/>
      <dgm:spPr/>
      <dgm:t>
        <a:bodyPr/>
        <a:lstStyle/>
        <a:p>
          <a:endParaRPr lang="en-US"/>
        </a:p>
      </dgm:t>
    </dgm:pt>
    <dgm:pt modelId="{9E52B09A-6B06-4D64-A029-A4A9D5314314}">
      <dgm:prSet/>
      <dgm:spPr/>
      <dgm:t>
        <a:bodyPr/>
        <a:lstStyle/>
        <a:p>
          <a:r>
            <a:rPr lang="en-GB"/>
            <a:t>biogas </a:t>
          </a:r>
          <a:endParaRPr lang="en-US"/>
        </a:p>
      </dgm:t>
    </dgm:pt>
    <dgm:pt modelId="{40C65103-9FB8-446F-9A7D-523B8B45B55E}" type="parTrans" cxnId="{9FA0519C-46BC-4C37-B722-4712E6C1A3DF}">
      <dgm:prSet/>
      <dgm:spPr/>
      <dgm:t>
        <a:bodyPr/>
        <a:lstStyle/>
        <a:p>
          <a:endParaRPr lang="en-US"/>
        </a:p>
      </dgm:t>
    </dgm:pt>
    <dgm:pt modelId="{E356CB70-C4E4-4600-8B5D-829E2BEF9E8D}" type="sibTrans" cxnId="{9FA0519C-46BC-4C37-B722-4712E6C1A3DF}">
      <dgm:prSet/>
      <dgm:spPr/>
      <dgm:t>
        <a:bodyPr/>
        <a:lstStyle/>
        <a:p>
          <a:endParaRPr lang="en-US"/>
        </a:p>
      </dgm:t>
    </dgm:pt>
    <dgm:pt modelId="{E6CD570E-5A88-465F-82CA-ED3B2C3DC3B0}">
      <dgm:prSet/>
      <dgm:spPr/>
      <dgm:t>
        <a:bodyPr/>
        <a:lstStyle/>
        <a:p>
          <a:r>
            <a:rPr lang="en-GB"/>
            <a:t>battery power </a:t>
          </a:r>
          <a:endParaRPr lang="en-US"/>
        </a:p>
      </dgm:t>
    </dgm:pt>
    <dgm:pt modelId="{C123B7B4-ADBE-4674-A090-ADF67397D120}" type="parTrans" cxnId="{D669D718-FA91-4142-B3B1-6332ADD3593E}">
      <dgm:prSet/>
      <dgm:spPr/>
      <dgm:t>
        <a:bodyPr/>
        <a:lstStyle/>
        <a:p>
          <a:endParaRPr lang="en-US"/>
        </a:p>
      </dgm:t>
    </dgm:pt>
    <dgm:pt modelId="{7A4FA36E-3119-4371-989A-792185381432}" type="sibTrans" cxnId="{D669D718-FA91-4142-B3B1-6332ADD3593E}">
      <dgm:prSet/>
      <dgm:spPr/>
      <dgm:t>
        <a:bodyPr/>
        <a:lstStyle/>
        <a:p>
          <a:endParaRPr lang="en-US"/>
        </a:p>
      </dgm:t>
    </dgm:pt>
    <dgm:pt modelId="{2867171C-5D49-4A37-9D34-E7F24949A897}">
      <dgm:prSet/>
      <dgm:spPr/>
      <dgm:t>
        <a:bodyPr/>
        <a:lstStyle/>
        <a:p>
          <a:r>
            <a:rPr lang="en-US"/>
            <a:t>Taking advantage of region positioning:</a:t>
          </a:r>
        </a:p>
      </dgm:t>
    </dgm:pt>
    <dgm:pt modelId="{3CC6E59D-CEA1-4F16-9E46-6864D60932CA}" type="parTrans" cxnId="{FB1C8DB8-9293-413F-BA7E-8C62E8BF2C54}">
      <dgm:prSet/>
      <dgm:spPr/>
      <dgm:t>
        <a:bodyPr/>
        <a:lstStyle/>
        <a:p>
          <a:endParaRPr lang="en-US"/>
        </a:p>
      </dgm:t>
    </dgm:pt>
    <dgm:pt modelId="{D27E0613-4759-4CF7-B792-9B6AB6434B4A}" type="sibTrans" cxnId="{FB1C8DB8-9293-413F-BA7E-8C62E8BF2C54}">
      <dgm:prSet/>
      <dgm:spPr/>
      <dgm:t>
        <a:bodyPr/>
        <a:lstStyle/>
        <a:p>
          <a:endParaRPr lang="en-US"/>
        </a:p>
      </dgm:t>
    </dgm:pt>
    <dgm:pt modelId="{0294468D-9B38-4344-A639-4F66E33A99D1}">
      <dgm:prSet/>
      <dgm:spPr/>
      <dgm:t>
        <a:bodyPr/>
        <a:lstStyle/>
        <a:p>
          <a:r>
            <a:rPr lang="en-US"/>
            <a:t>London – Wind, Solar</a:t>
          </a:r>
        </a:p>
      </dgm:t>
    </dgm:pt>
    <dgm:pt modelId="{7022C1EB-EEBA-480D-8FA5-B4538A13FEE6}" type="parTrans" cxnId="{7C61409E-BBCA-47A0-A71D-C6830E8DF641}">
      <dgm:prSet/>
      <dgm:spPr/>
      <dgm:t>
        <a:bodyPr/>
        <a:lstStyle/>
        <a:p>
          <a:endParaRPr lang="en-US"/>
        </a:p>
      </dgm:t>
    </dgm:pt>
    <dgm:pt modelId="{9C7B0790-E397-43FD-AA91-AEC5433D95F4}" type="sibTrans" cxnId="{7C61409E-BBCA-47A0-A71D-C6830E8DF641}">
      <dgm:prSet/>
      <dgm:spPr/>
      <dgm:t>
        <a:bodyPr/>
        <a:lstStyle/>
        <a:p>
          <a:endParaRPr lang="en-US"/>
        </a:p>
      </dgm:t>
    </dgm:pt>
    <dgm:pt modelId="{2898575E-E95D-425C-977F-1593FCCB9C86}">
      <dgm:prSet/>
      <dgm:spPr/>
      <dgm:t>
        <a:bodyPr/>
        <a:lstStyle/>
        <a:p>
          <a:r>
            <a:rPr lang="en-US"/>
            <a:t>Seaside regions – Offshore Wind</a:t>
          </a:r>
        </a:p>
      </dgm:t>
    </dgm:pt>
    <dgm:pt modelId="{38C9BE6F-CBBC-4430-A099-2CF1880C1E09}" type="parTrans" cxnId="{92BB90B6-5C9E-4964-A2E0-E3FA04771806}">
      <dgm:prSet/>
      <dgm:spPr/>
      <dgm:t>
        <a:bodyPr/>
        <a:lstStyle/>
        <a:p>
          <a:endParaRPr lang="en-US"/>
        </a:p>
      </dgm:t>
    </dgm:pt>
    <dgm:pt modelId="{FE4FB6EA-BC2F-4520-B643-104827FBA88A}" type="sibTrans" cxnId="{92BB90B6-5C9E-4964-A2E0-E3FA04771806}">
      <dgm:prSet/>
      <dgm:spPr/>
      <dgm:t>
        <a:bodyPr/>
        <a:lstStyle/>
        <a:p>
          <a:endParaRPr lang="en-US"/>
        </a:p>
      </dgm:t>
    </dgm:pt>
    <dgm:pt modelId="{E6B1CEDF-629B-4D6A-9406-FFC8E4BFE846}" type="pres">
      <dgm:prSet presAssocID="{5CE9DDF0-264E-4813-8CA6-1B6D4A84243A}" presName="Name0" presStyleCnt="0">
        <dgm:presLayoutVars>
          <dgm:dir/>
          <dgm:animLvl val="lvl"/>
          <dgm:resizeHandles val="exact"/>
        </dgm:presLayoutVars>
      </dgm:prSet>
      <dgm:spPr/>
    </dgm:pt>
    <dgm:pt modelId="{88253344-F324-4C2B-8D78-1E727C1AD80D}" type="pres">
      <dgm:prSet presAssocID="{A338BD23-E002-4D41-8E67-E69E7307AA2C}" presName="composite" presStyleCnt="0"/>
      <dgm:spPr/>
    </dgm:pt>
    <dgm:pt modelId="{9455E9E1-8FB9-4422-8C4C-1478A7D264E0}" type="pres">
      <dgm:prSet presAssocID="{A338BD23-E002-4D41-8E67-E69E7307AA2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F4143A1-638E-4462-8299-8DBC63E02DD2}" type="pres">
      <dgm:prSet presAssocID="{A338BD23-E002-4D41-8E67-E69E7307AA2C}" presName="desTx" presStyleLbl="alignAccFollowNode1" presStyleIdx="0" presStyleCnt="2">
        <dgm:presLayoutVars>
          <dgm:bulletEnabled val="1"/>
        </dgm:presLayoutVars>
      </dgm:prSet>
      <dgm:spPr/>
    </dgm:pt>
    <dgm:pt modelId="{48848C05-2F76-402E-8732-CA72822E34F5}" type="pres">
      <dgm:prSet presAssocID="{4F713DED-219B-4EC4-89A8-9540F915D0ED}" presName="space" presStyleCnt="0"/>
      <dgm:spPr/>
    </dgm:pt>
    <dgm:pt modelId="{276D2903-F710-4A32-802C-55AD1E829AE9}" type="pres">
      <dgm:prSet presAssocID="{2867171C-5D49-4A37-9D34-E7F24949A897}" presName="composite" presStyleCnt="0"/>
      <dgm:spPr/>
    </dgm:pt>
    <dgm:pt modelId="{245700AC-B6B2-445A-9569-E3B19EEB1E6D}" type="pres">
      <dgm:prSet presAssocID="{2867171C-5D49-4A37-9D34-E7F24949A8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1DA1A2E-EDD0-49C0-B11F-F9087BE51A3F}" type="pres">
      <dgm:prSet presAssocID="{2867171C-5D49-4A37-9D34-E7F24949A8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E494E0D-3B64-4442-83FF-0A8AB563B0E3}" type="presOf" srcId="{E6CD570E-5A88-465F-82CA-ED3B2C3DC3B0}" destId="{4F4143A1-638E-4462-8299-8DBC63E02DD2}" srcOrd="0" destOrd="3" presId="urn:microsoft.com/office/officeart/2005/8/layout/hList1"/>
    <dgm:cxn modelId="{D669D718-FA91-4142-B3B1-6332ADD3593E}" srcId="{A338BD23-E002-4D41-8E67-E69E7307AA2C}" destId="{E6CD570E-5A88-465F-82CA-ED3B2C3DC3B0}" srcOrd="3" destOrd="0" parTransId="{C123B7B4-ADBE-4674-A090-ADF67397D120}" sibTransId="{7A4FA36E-3119-4371-989A-792185381432}"/>
    <dgm:cxn modelId="{A0623122-C7C9-4359-9AF3-EEA6DC4E50C6}" srcId="{5CE9DDF0-264E-4813-8CA6-1B6D4A84243A}" destId="{A338BD23-E002-4D41-8E67-E69E7307AA2C}" srcOrd="0" destOrd="0" parTransId="{0AE94D36-5473-4500-81AD-CD2B5CAA222A}" sibTransId="{4F713DED-219B-4EC4-89A8-9540F915D0ED}"/>
    <dgm:cxn modelId="{36E74122-29DC-4C98-9715-F82518A02D52}" type="presOf" srcId="{A338BD23-E002-4D41-8E67-E69E7307AA2C}" destId="{9455E9E1-8FB9-4422-8C4C-1478A7D264E0}" srcOrd="0" destOrd="0" presId="urn:microsoft.com/office/officeart/2005/8/layout/hList1"/>
    <dgm:cxn modelId="{E12DDE25-DD66-4AB1-B60A-52A4C8842937}" type="presOf" srcId="{5CE9DDF0-264E-4813-8CA6-1B6D4A84243A}" destId="{E6B1CEDF-629B-4D6A-9406-FFC8E4BFE846}" srcOrd="0" destOrd="0" presId="urn:microsoft.com/office/officeart/2005/8/layout/hList1"/>
    <dgm:cxn modelId="{1E2D4162-3606-45C8-9100-EC1B000CCA0A}" type="presOf" srcId="{2867171C-5D49-4A37-9D34-E7F24949A897}" destId="{245700AC-B6B2-445A-9569-E3B19EEB1E6D}" srcOrd="0" destOrd="0" presId="urn:microsoft.com/office/officeart/2005/8/layout/hList1"/>
    <dgm:cxn modelId="{ABA2BC62-C55F-4E86-BF8C-151D3F6448B9}" srcId="{A338BD23-E002-4D41-8E67-E69E7307AA2C}" destId="{B181B3F0-86CA-4A3D-8D99-1E6F7A62AEB1}" srcOrd="1" destOrd="0" parTransId="{AA7DE4D3-0572-4A1B-80FB-97544E4EBC4E}" sibTransId="{5585BB4E-0DC1-4F3D-A81A-F3C72A3E203C}"/>
    <dgm:cxn modelId="{26F9266D-C53B-428B-B56D-2C2520857077}" type="presOf" srcId="{9E52B09A-6B06-4D64-A029-A4A9D5314314}" destId="{4F4143A1-638E-4462-8299-8DBC63E02DD2}" srcOrd="0" destOrd="2" presId="urn:microsoft.com/office/officeart/2005/8/layout/hList1"/>
    <dgm:cxn modelId="{498D9051-9548-4A45-ABE9-97E0F7DF427A}" type="presOf" srcId="{32F1D94F-80D1-4D13-94A7-918702A38417}" destId="{4F4143A1-638E-4462-8299-8DBC63E02DD2}" srcOrd="0" destOrd="0" presId="urn:microsoft.com/office/officeart/2005/8/layout/hList1"/>
    <dgm:cxn modelId="{3FB74983-01A6-410E-8DEE-B660A2E05ED0}" type="presOf" srcId="{2898575E-E95D-425C-977F-1593FCCB9C86}" destId="{01DA1A2E-EDD0-49C0-B11F-F9087BE51A3F}" srcOrd="0" destOrd="1" presId="urn:microsoft.com/office/officeart/2005/8/layout/hList1"/>
    <dgm:cxn modelId="{9FA0519C-46BC-4C37-B722-4712E6C1A3DF}" srcId="{A338BD23-E002-4D41-8E67-E69E7307AA2C}" destId="{9E52B09A-6B06-4D64-A029-A4A9D5314314}" srcOrd="2" destOrd="0" parTransId="{40C65103-9FB8-446F-9A7D-523B8B45B55E}" sibTransId="{E356CB70-C4E4-4600-8B5D-829E2BEF9E8D}"/>
    <dgm:cxn modelId="{7C61409E-BBCA-47A0-A71D-C6830E8DF641}" srcId="{2867171C-5D49-4A37-9D34-E7F24949A897}" destId="{0294468D-9B38-4344-A639-4F66E33A99D1}" srcOrd="0" destOrd="0" parTransId="{7022C1EB-EEBA-480D-8FA5-B4538A13FEE6}" sibTransId="{9C7B0790-E397-43FD-AA91-AEC5433D95F4}"/>
    <dgm:cxn modelId="{7782EAAF-C634-4613-A8D5-59715F1D4D4D}" type="presOf" srcId="{B181B3F0-86CA-4A3D-8D99-1E6F7A62AEB1}" destId="{4F4143A1-638E-4462-8299-8DBC63E02DD2}" srcOrd="0" destOrd="1" presId="urn:microsoft.com/office/officeart/2005/8/layout/hList1"/>
    <dgm:cxn modelId="{92BB90B6-5C9E-4964-A2E0-E3FA04771806}" srcId="{2867171C-5D49-4A37-9D34-E7F24949A897}" destId="{2898575E-E95D-425C-977F-1593FCCB9C86}" srcOrd="1" destOrd="0" parTransId="{38C9BE6F-CBBC-4430-A099-2CF1880C1E09}" sibTransId="{FE4FB6EA-BC2F-4520-B643-104827FBA88A}"/>
    <dgm:cxn modelId="{FB1C8DB8-9293-413F-BA7E-8C62E8BF2C54}" srcId="{5CE9DDF0-264E-4813-8CA6-1B6D4A84243A}" destId="{2867171C-5D49-4A37-9D34-E7F24949A897}" srcOrd="1" destOrd="0" parTransId="{3CC6E59D-CEA1-4F16-9E46-6864D60932CA}" sibTransId="{D27E0613-4759-4CF7-B792-9B6AB6434B4A}"/>
    <dgm:cxn modelId="{90953CD2-9C2D-4C7C-9739-70879A38D2B5}" srcId="{A338BD23-E002-4D41-8E67-E69E7307AA2C}" destId="{32F1D94F-80D1-4D13-94A7-918702A38417}" srcOrd="0" destOrd="0" parTransId="{AC82B9A2-C027-47C3-9E0E-8458A96D4A50}" sibTransId="{384E052C-0CAA-4A36-A17D-42A25C233147}"/>
    <dgm:cxn modelId="{5C8962E1-DCCE-4244-A866-E0E04BB6746B}" type="presOf" srcId="{0294468D-9B38-4344-A639-4F66E33A99D1}" destId="{01DA1A2E-EDD0-49C0-B11F-F9087BE51A3F}" srcOrd="0" destOrd="0" presId="urn:microsoft.com/office/officeart/2005/8/layout/hList1"/>
    <dgm:cxn modelId="{088C60C9-E444-458C-9588-DA3E6AA2C10E}" type="presParOf" srcId="{E6B1CEDF-629B-4D6A-9406-FFC8E4BFE846}" destId="{88253344-F324-4C2B-8D78-1E727C1AD80D}" srcOrd="0" destOrd="0" presId="urn:microsoft.com/office/officeart/2005/8/layout/hList1"/>
    <dgm:cxn modelId="{9E22C7A8-4793-4F99-9D15-49B4BB9C9C3C}" type="presParOf" srcId="{88253344-F324-4C2B-8D78-1E727C1AD80D}" destId="{9455E9E1-8FB9-4422-8C4C-1478A7D264E0}" srcOrd="0" destOrd="0" presId="urn:microsoft.com/office/officeart/2005/8/layout/hList1"/>
    <dgm:cxn modelId="{1E88D2DF-5260-4099-869D-CD1CC4581EEC}" type="presParOf" srcId="{88253344-F324-4C2B-8D78-1E727C1AD80D}" destId="{4F4143A1-638E-4462-8299-8DBC63E02DD2}" srcOrd="1" destOrd="0" presId="urn:microsoft.com/office/officeart/2005/8/layout/hList1"/>
    <dgm:cxn modelId="{33C71F1A-2383-414A-BD54-233017A2022F}" type="presParOf" srcId="{E6B1CEDF-629B-4D6A-9406-FFC8E4BFE846}" destId="{48848C05-2F76-402E-8732-CA72822E34F5}" srcOrd="1" destOrd="0" presId="urn:microsoft.com/office/officeart/2005/8/layout/hList1"/>
    <dgm:cxn modelId="{E6006760-D440-4E06-8A2D-607958F1371C}" type="presParOf" srcId="{E6B1CEDF-629B-4D6A-9406-FFC8E4BFE846}" destId="{276D2903-F710-4A32-802C-55AD1E829AE9}" srcOrd="2" destOrd="0" presId="urn:microsoft.com/office/officeart/2005/8/layout/hList1"/>
    <dgm:cxn modelId="{17E835B0-1A06-408F-BE0E-D5F6D18DF628}" type="presParOf" srcId="{276D2903-F710-4A32-802C-55AD1E829AE9}" destId="{245700AC-B6B2-445A-9569-E3B19EEB1E6D}" srcOrd="0" destOrd="0" presId="urn:microsoft.com/office/officeart/2005/8/layout/hList1"/>
    <dgm:cxn modelId="{3920BF3A-D85D-44CA-9398-23220E2BE85D}" type="presParOf" srcId="{276D2903-F710-4A32-802C-55AD1E829AE9}" destId="{01DA1A2E-EDD0-49C0-B11F-F9087BE51A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78C32-A6FA-44D7-8D12-4816CDE3AFB0}">
      <dsp:nvSpPr>
        <dsp:cNvPr id="0" name=""/>
        <dsp:cNvSpPr/>
      </dsp:nvSpPr>
      <dsp:spPr>
        <a:xfrm>
          <a:off x="0" y="0"/>
          <a:ext cx="56237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2E521-5682-432B-97C0-BD350937FA4F}">
      <dsp:nvSpPr>
        <dsp:cNvPr id="0" name=""/>
        <dsp:cNvSpPr/>
      </dsp:nvSpPr>
      <dsp:spPr>
        <a:xfrm>
          <a:off x="0" y="0"/>
          <a:ext cx="5623795" cy="14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i="0" kern="1200"/>
            <a:t>ARIMA, SARIMA</a:t>
          </a:r>
          <a:endParaRPr lang="en-US" sz="4700" kern="1200"/>
        </a:p>
      </dsp:txBody>
      <dsp:txXfrm>
        <a:off x="0" y="0"/>
        <a:ext cx="5623795" cy="1409699"/>
      </dsp:txXfrm>
    </dsp:sp>
    <dsp:sp modelId="{ACFDA59E-E7FA-4D45-ADE5-6993C56EE6CB}">
      <dsp:nvSpPr>
        <dsp:cNvPr id="0" name=""/>
        <dsp:cNvSpPr/>
      </dsp:nvSpPr>
      <dsp:spPr>
        <a:xfrm>
          <a:off x="0" y="1409699"/>
          <a:ext cx="56237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C868C-C4D7-450D-BBA9-1FE7D367151F}">
      <dsp:nvSpPr>
        <dsp:cNvPr id="0" name=""/>
        <dsp:cNvSpPr/>
      </dsp:nvSpPr>
      <dsp:spPr>
        <a:xfrm>
          <a:off x="0" y="1409699"/>
          <a:ext cx="5623795" cy="14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i="0" kern="1200"/>
            <a:t>Prophet</a:t>
          </a:r>
          <a:endParaRPr lang="en-US" sz="4700" kern="1200"/>
        </a:p>
      </dsp:txBody>
      <dsp:txXfrm>
        <a:off x="0" y="1409699"/>
        <a:ext cx="5623795" cy="1409699"/>
      </dsp:txXfrm>
    </dsp:sp>
    <dsp:sp modelId="{F8012E78-DE89-4488-9357-C4E4DA6B229D}">
      <dsp:nvSpPr>
        <dsp:cNvPr id="0" name=""/>
        <dsp:cNvSpPr/>
      </dsp:nvSpPr>
      <dsp:spPr>
        <a:xfrm>
          <a:off x="0" y="2819399"/>
          <a:ext cx="56237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5FF99-08A8-4316-A4E8-E60C29ECE04D}">
      <dsp:nvSpPr>
        <dsp:cNvPr id="0" name=""/>
        <dsp:cNvSpPr/>
      </dsp:nvSpPr>
      <dsp:spPr>
        <a:xfrm>
          <a:off x="0" y="2819399"/>
          <a:ext cx="5623795" cy="14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i="0" kern="1200"/>
            <a:t>Exponential smoothing</a:t>
          </a:r>
          <a:endParaRPr lang="en-US" sz="4700" kern="1200"/>
        </a:p>
      </dsp:txBody>
      <dsp:txXfrm>
        <a:off x="0" y="2819399"/>
        <a:ext cx="5623795" cy="1409699"/>
      </dsp:txXfrm>
    </dsp:sp>
    <dsp:sp modelId="{DEAF0297-2154-4B72-BE4A-3A5936C94978}">
      <dsp:nvSpPr>
        <dsp:cNvPr id="0" name=""/>
        <dsp:cNvSpPr/>
      </dsp:nvSpPr>
      <dsp:spPr>
        <a:xfrm>
          <a:off x="0" y="4229099"/>
          <a:ext cx="56237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5743E-192B-4A9F-9BB0-13442F418D8E}">
      <dsp:nvSpPr>
        <dsp:cNvPr id="0" name=""/>
        <dsp:cNvSpPr/>
      </dsp:nvSpPr>
      <dsp:spPr>
        <a:xfrm>
          <a:off x="0" y="4229099"/>
          <a:ext cx="5623795" cy="1409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i="0" kern="1200"/>
            <a:t>LSTM</a:t>
          </a:r>
          <a:endParaRPr lang="en-US" sz="4700" kern="1200"/>
        </a:p>
      </dsp:txBody>
      <dsp:txXfrm>
        <a:off x="0" y="4229099"/>
        <a:ext cx="5623795" cy="1409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C2E13-02AA-4829-A56A-26F1198D64DD}">
      <dsp:nvSpPr>
        <dsp:cNvPr id="0" name=""/>
        <dsp:cNvSpPr/>
      </dsp:nvSpPr>
      <dsp:spPr>
        <a:xfrm>
          <a:off x="0" y="105923"/>
          <a:ext cx="2090208" cy="125412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UK’s 2030 Ban on Non EV</a:t>
          </a:r>
        </a:p>
      </dsp:txBody>
      <dsp:txXfrm>
        <a:off x="0" y="105923"/>
        <a:ext cx="2090208" cy="1254125"/>
      </dsp:txXfrm>
    </dsp:sp>
    <dsp:sp modelId="{8004AB68-49A0-43A6-9F67-CCEEC117C3E9}">
      <dsp:nvSpPr>
        <dsp:cNvPr id="0" name=""/>
        <dsp:cNvSpPr/>
      </dsp:nvSpPr>
      <dsp:spPr>
        <a:xfrm>
          <a:off x="2299229" y="105923"/>
          <a:ext cx="2090208" cy="1254125"/>
        </a:xfrm>
        <a:prstGeom prst="rect">
          <a:avLst/>
        </a:prstGeom>
        <a:gradFill rotWithShape="0">
          <a:gsLst>
            <a:gs pos="0">
              <a:schemeClr val="accent5">
                <a:hueOff val="742485"/>
                <a:satOff val="4520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42485"/>
                <a:satOff val="4520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42485"/>
                <a:satOff val="4520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Availability/Affordability of models</a:t>
          </a:r>
        </a:p>
      </dsp:txBody>
      <dsp:txXfrm>
        <a:off x="2299229" y="105923"/>
        <a:ext cx="2090208" cy="1254125"/>
      </dsp:txXfrm>
    </dsp:sp>
    <dsp:sp modelId="{3E0984BC-672B-44DA-B745-6D878E28481D}">
      <dsp:nvSpPr>
        <dsp:cNvPr id="0" name=""/>
        <dsp:cNvSpPr/>
      </dsp:nvSpPr>
      <dsp:spPr>
        <a:xfrm>
          <a:off x="4598458" y="105923"/>
          <a:ext cx="2090208" cy="1254125"/>
        </a:xfrm>
        <a:prstGeom prst="rect">
          <a:avLst/>
        </a:prstGeom>
        <a:gradFill rotWithShape="0">
          <a:gsLst>
            <a:gs pos="0">
              <a:schemeClr val="accent5">
                <a:hueOff val="1484971"/>
                <a:satOff val="9040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484971"/>
                <a:satOff val="9040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484971"/>
                <a:satOff val="9040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Number of charging ports increasing, more accessible</a:t>
          </a:r>
        </a:p>
      </dsp:txBody>
      <dsp:txXfrm>
        <a:off x="4598458" y="105923"/>
        <a:ext cx="2090208" cy="1254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5E9E1-8FB9-4422-8C4C-1478A7D264E0}">
      <dsp:nvSpPr>
        <dsp:cNvPr id="0" name=""/>
        <dsp:cNvSpPr/>
      </dsp:nvSpPr>
      <dsp:spPr>
        <a:xfrm>
          <a:off x="53" y="246519"/>
          <a:ext cx="5155570" cy="1456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combination of renewable power and resulted in cost savings of up to 25 per cent:</a:t>
          </a:r>
          <a:endParaRPr lang="en-US" sz="3200" kern="1200"/>
        </a:p>
      </dsp:txBody>
      <dsp:txXfrm>
        <a:off x="53" y="246519"/>
        <a:ext cx="5155570" cy="1456269"/>
      </dsp:txXfrm>
    </dsp:sp>
    <dsp:sp modelId="{4F4143A1-638E-4462-8299-8DBC63E02DD2}">
      <dsp:nvSpPr>
        <dsp:cNvPr id="0" name=""/>
        <dsp:cNvSpPr/>
      </dsp:nvSpPr>
      <dsp:spPr>
        <a:xfrm>
          <a:off x="53" y="1702789"/>
          <a:ext cx="5155570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Offshore/ onshore wind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solar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biogas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battery power </a:t>
          </a:r>
          <a:endParaRPr lang="en-US" sz="3200" kern="1200"/>
        </a:p>
      </dsp:txBody>
      <dsp:txXfrm>
        <a:off x="53" y="1702789"/>
        <a:ext cx="5155570" cy="2239920"/>
      </dsp:txXfrm>
    </dsp:sp>
    <dsp:sp modelId="{245700AC-B6B2-445A-9569-E3B19EEB1E6D}">
      <dsp:nvSpPr>
        <dsp:cNvPr id="0" name=""/>
        <dsp:cNvSpPr/>
      </dsp:nvSpPr>
      <dsp:spPr>
        <a:xfrm>
          <a:off x="5877404" y="246519"/>
          <a:ext cx="5155570" cy="1456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Taking advantage of region positioning:</a:t>
          </a:r>
        </a:p>
      </dsp:txBody>
      <dsp:txXfrm>
        <a:off x="5877404" y="246519"/>
        <a:ext cx="5155570" cy="1456269"/>
      </dsp:txXfrm>
    </dsp:sp>
    <dsp:sp modelId="{01DA1A2E-EDD0-49C0-B11F-F9087BE51A3F}">
      <dsp:nvSpPr>
        <dsp:cNvPr id="0" name=""/>
        <dsp:cNvSpPr/>
      </dsp:nvSpPr>
      <dsp:spPr>
        <a:xfrm>
          <a:off x="5877404" y="1702789"/>
          <a:ext cx="5155570" cy="2239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London – Wind, Solar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Seaside regions – Offshore Wind</a:t>
          </a:r>
        </a:p>
      </dsp:txBody>
      <dsp:txXfrm>
        <a:off x="5877404" y="1702789"/>
        <a:ext cx="5155570" cy="223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D0E9-888C-4A9C-AD8A-CB26121D2894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49FD0-E3C3-44AF-8D9B-AAAAD034C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128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8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study uses the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 provided by the UK government shows traffic of different vehicle types across different regions from 2000 till 202 . After observing the data, the minor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rodas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was missing and was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coletely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dropped.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36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began by calculating the annual millage for all motor </a:t>
            </a:r>
            <a:r>
              <a:rPr lang="en-GB" dirty="0" err="1"/>
              <a:t>vehiv;es</a:t>
            </a:r>
            <a:r>
              <a:rPr lang="en-GB" dirty="0"/>
              <a:t> and as the graph on the right displays there is an </a:t>
            </a:r>
            <a:r>
              <a:rPr lang="en-GB" dirty="0" err="1"/>
              <a:t>aoveral</a:t>
            </a:r>
            <a:r>
              <a:rPr lang="en-GB" dirty="0"/>
              <a:t> increase of 19% in the mileage over the years from 2000 till 2019 and while there was a sharp decrease of 24% that could </a:t>
            </a:r>
            <a:r>
              <a:rPr lang="en-US" sz="1200" dirty="0"/>
              <a:t>be largely attributed to lockdown during COVID-19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dips and rises can be due to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changes in fuel prices </a:t>
            </a:r>
            <a:r>
              <a:rPr lang="en-US" sz="1200" dirty="0"/>
              <a:t>and economic downturns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1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9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393939"/>
                </a:solidFill>
                <a:effectLst/>
                <a:latin typeface="Lato" panose="020F0502020204030203" pitchFamily="34" charset="0"/>
              </a:rPr>
              <a:t>Prophet is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One of most widely used approaches to time series forecasting</a:t>
            </a:r>
          </a:p>
          <a:p>
            <a:r>
              <a:rPr lang="en-GB" b="0" i="0" dirty="0">
                <a:solidFill>
                  <a:srgbClr val="393939"/>
                </a:solidFill>
                <a:effectLst/>
                <a:latin typeface="Lato" panose="020F0502020204030203" pitchFamily="34" charset="0"/>
              </a:rPr>
              <a:t> robust to missing data and shifts in the trend, and typically handles outliers well.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67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67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make recommendations on the UK’s required electricity generations I have decided to breakdown the required </a:t>
            </a:r>
            <a:r>
              <a:rPr lang="en-GB" dirty="0" err="1"/>
              <a:t>generattions</a:t>
            </a:r>
            <a:r>
              <a:rPr lang="en-GB" dirty="0"/>
              <a:t> per region to understand how the distribution should be handled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0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0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49FD0-E3C3-44AF-8D9B-AAAAD034C50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24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0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5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4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0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April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April 27,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350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>
            <a:extLst>
              <a:ext uri="{FF2B5EF4-FFF2-40B4-BE49-F238E27FC236}">
                <a16:creationId xmlns:a16="http://schemas.microsoft.com/office/drawing/2014/main" id="{197488AF-25E4-15BD-115B-C2AE987CB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69E6D-7045-4BF0-9495-FF53E72BB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Electric Vehicle Support Infrastructure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Case Study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D311C-596A-4D10-B3AD-4BF10974B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Hiba Lubbad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7BEB405-3B27-4B1A-9566-303C1DD81A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6"/>
    </mc:Choice>
    <mc:Fallback>
      <p:transition spd="slow" advTm="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2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" objId="20"/>
        <p14:stopEvt time="7396" objId="2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0E0BA-17AB-4E36-9C06-9DA9C087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2800"/>
              <a:t>UK’s Shift to Zero Emission Vehicles</a:t>
            </a:r>
            <a:endParaRPr lang="en-GB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E75AD9AB-D668-7CA0-1840-39B7DAF34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323093"/>
              </p:ext>
            </p:extLst>
          </p:nvPr>
        </p:nvGraphicFramePr>
        <p:xfrm>
          <a:off x="5046133" y="4583953"/>
          <a:ext cx="6688667" cy="1465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D75DB21-B663-4ECE-972A-3F58055E7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510" y="259644"/>
            <a:ext cx="10933289" cy="4131733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1821E3D4-B868-4FDA-A2CE-A4D2534B0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49"/>
    </mc:Choice>
    <mc:Fallback>
      <p:transition spd="slow" advTm="5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17A1-CB0D-4377-BA24-67DEC13F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Forecasting number of electric miles driven each year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76489-BBBA-4B37-BB82-51148DA18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1512" y="2252186"/>
            <a:ext cx="11029244" cy="4013147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E6E7B2-D8D9-4594-9A03-5B57B472C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8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4"/>
    </mc:Choice>
    <mc:Fallback>
      <p:transition spd="slow" advTm="2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6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6F896-0BD0-405E-8F84-2711A0CF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Estimated power generation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298E5-6548-46F7-9F85-3235054E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0" y="221228"/>
            <a:ext cx="10847539" cy="3693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2CB8-133A-49CF-A93D-B5A391C4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667" y="4000707"/>
            <a:ext cx="8311487" cy="1518859"/>
          </a:xfrm>
        </p:spPr>
        <p:txBody>
          <a:bodyPr>
            <a:normAutofit/>
          </a:bodyPr>
          <a:lstStyle/>
          <a:p>
            <a:r>
              <a:rPr lang="en-US" sz="1600" dirty="0"/>
              <a:t>Using the estimated electric miles driven</a:t>
            </a:r>
          </a:p>
          <a:p>
            <a:r>
              <a:rPr lang="en-US" sz="1600" dirty="0"/>
              <a:t>Using average energy consumption of 340 </a:t>
            </a:r>
            <a:r>
              <a:rPr lang="en-US" sz="1600" dirty="0" err="1"/>
              <a:t>Wh</a:t>
            </a:r>
            <a:r>
              <a:rPr lang="en-US" sz="1600" dirty="0"/>
              <a:t>/mi</a:t>
            </a:r>
          </a:p>
          <a:p>
            <a:pPr lvl="1"/>
            <a:r>
              <a:rPr lang="en-US" sz="1600" dirty="0"/>
              <a:t>Calculated from the energy consumption of an Electric Vehicle Database</a:t>
            </a:r>
          </a:p>
          <a:p>
            <a:endParaRPr lang="en-GB" sz="16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E3113D3-5958-4751-A7A4-4FBB86B5A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4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8"/>
    </mc:Choice>
    <mc:Fallback>
      <p:transition spd="slow" advTm="2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DE81-1F1A-478F-B373-BD3B40DD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Calculated Additional Power Generation Required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DD698-734B-412A-A91E-160AA4194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0352" y="2141951"/>
            <a:ext cx="10241280" cy="4033381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EF78107-68E2-40B1-9F45-98780EB79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3"/>
    </mc:Choice>
    <mc:Fallback>
      <p:transition spd="slow" advTm="3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95B53-A887-418C-83F0-CEE4C1CF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 spc="750" dirty="0">
                <a:solidFill>
                  <a:schemeClr val="bg1"/>
                </a:solidFill>
              </a:rPr>
              <a:t>Recommendations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9D378D3D-46FB-BC6D-9E3C-0C3D2DCBC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9154" y="1199785"/>
            <a:ext cx="4449692" cy="44496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4FF68C-C49E-4EE0-9EA6-10B2205C8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6"/>
    </mc:Choice>
    <mc:Fallback>
      <p:transition spd="slow" advTm="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9257CE-2088-4446-96DF-BC38503F5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80" y="906561"/>
            <a:ext cx="8730640" cy="504487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71B7D21-CAD6-4130-803B-435E1B103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0"/>
    </mc:Choice>
    <mc:Fallback>
      <p:transition spd="slow" advTm="10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1AF7-77D8-40AC-AB4F-FB5BE162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Soaring fossil gas costs</a:t>
            </a:r>
            <a:br>
              <a:rPr lang="en-US" sz="3200" spc="750">
                <a:solidFill>
                  <a:schemeClr val="bg1"/>
                </a:solidFill>
                <a:effectLst/>
              </a:rPr>
            </a:br>
            <a:br>
              <a:rPr lang="en-US" sz="3200" spc="750">
                <a:solidFill>
                  <a:schemeClr val="bg1"/>
                </a:solidFill>
              </a:rPr>
            </a:b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A4576-5680-4263-8D8D-766D947F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96636" y="914401"/>
            <a:ext cx="7321121" cy="509817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D89A51A-B0C3-4F60-8292-1951BFDFC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6"/>
    </mc:Choice>
    <mc:Fallback>
      <p:transition spd="slow" advTm="12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145BD-E6F3-454A-8671-9D2DC6A5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Renewable Energy is Key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8E56B-3F5B-4882-90A8-C9421620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3619" y="876822"/>
            <a:ext cx="7214138" cy="513575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0218176-44AB-4966-AA20-A730C1222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0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8"/>
    </mc:Choice>
    <mc:Fallback>
      <p:transition spd="slow" advTm="14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C2911-CDD2-4A9B-A668-737407F31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5A1A9-F02D-4F35-8A27-9FA8F91F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66105"/>
            <a:ext cx="9144000" cy="13040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 err="1">
                <a:solidFill>
                  <a:srgbClr val="FFFFFF"/>
                </a:solidFill>
              </a:rPr>
              <a:t>Levelised</a:t>
            </a:r>
            <a:r>
              <a:rPr lang="en-US" sz="4000" spc="750" dirty="0">
                <a:solidFill>
                  <a:srgbClr val="FFFFFF"/>
                </a:solidFill>
              </a:rPr>
              <a:t> Energy Cost Estimates by 2040 </a:t>
            </a: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C9DBFF4-B35C-43FC-933D-7158229AC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7"/>
    </mc:Choice>
    <mc:Fallback>
      <p:transition spd="slow" advTm="1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47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51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3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5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CA788-1EE4-4C11-8217-64369D34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200" spc="750" dirty="0">
                <a:solidFill>
                  <a:schemeClr val="bg1"/>
                </a:solidFill>
              </a:rPr>
              <a:t>Large-Scale solar costs per </a:t>
            </a:r>
            <a:r>
              <a:rPr lang="en-US" sz="3200" spc="750" dirty="0" err="1">
                <a:solidFill>
                  <a:schemeClr val="bg1"/>
                </a:solidFill>
              </a:rPr>
              <a:t>regionto</a:t>
            </a:r>
            <a:r>
              <a:rPr lang="en-US" sz="3200" spc="750" dirty="0">
                <a:solidFill>
                  <a:schemeClr val="bg1"/>
                </a:solidFill>
              </a:rPr>
              <a:t> cover by 2040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01031-C428-4384-97CC-FE11C6E77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334" y="839244"/>
            <a:ext cx="7627709" cy="5386192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C5940D3-A76D-4466-85A5-EADF2144F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3"/>
    </mc:Choice>
    <mc:Fallback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499F-2A18-4AB9-8503-B1C76A52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0190"/>
            <a:ext cx="10241280" cy="156194"/>
          </a:xfrm>
        </p:spPr>
        <p:txBody>
          <a:bodyPr>
            <a:normAutofit fontScale="90000"/>
          </a:bodyPr>
          <a:lstStyle/>
          <a:p>
            <a:r>
              <a:rPr lang="en-GB" dirty="0"/>
              <a:t>Traffic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6E88-AFE7-46CC-B8FC-93B6E9641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88" y="1113984"/>
            <a:ext cx="7501812" cy="5045249"/>
          </a:xfrm>
        </p:spPr>
        <p:txBody>
          <a:bodyPr/>
          <a:lstStyle/>
          <a:p>
            <a:r>
              <a:rPr lang="en-GB" dirty="0"/>
              <a:t>Historic data from 2000 to 2020 of UK traffic. </a:t>
            </a:r>
          </a:p>
          <a:p>
            <a:r>
              <a:rPr lang="en-GB" dirty="0"/>
              <a:t>The purpose of this study is to </a:t>
            </a:r>
          </a:p>
          <a:p>
            <a:pPr lvl="1"/>
            <a:r>
              <a:rPr lang="en-GB" dirty="0"/>
              <a:t>Extracts Insights </a:t>
            </a:r>
          </a:p>
          <a:p>
            <a:pPr lvl="1"/>
            <a:r>
              <a:rPr lang="en-GB" dirty="0"/>
              <a:t>Perform regression analysis to estimate future traffic. </a:t>
            </a:r>
          </a:p>
          <a:p>
            <a:pPr lvl="1"/>
            <a:r>
              <a:rPr lang="en-GB" dirty="0"/>
              <a:t>Estimate electric vehicles growth and generation capacity required</a:t>
            </a:r>
          </a:p>
          <a:p>
            <a:pPr lvl="1"/>
            <a:r>
              <a:rPr lang="en-GB" dirty="0"/>
              <a:t>Provide recommendations concerning the additional generation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D10E-9AD9-4F78-B38E-AB2B09706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43554"/>
            <a:ext cx="4221846" cy="3246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7C44D-47FA-41B9-A47E-DA53A9C71EF0}"/>
              </a:ext>
            </a:extLst>
          </p:cNvPr>
          <p:cNvSpPr txBox="1"/>
          <p:nvPr/>
        </p:nvSpPr>
        <p:spPr>
          <a:xfrm>
            <a:off x="7893698" y="3636608"/>
            <a:ext cx="438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5">
                    <a:lumMod val="75000"/>
                  </a:schemeClr>
                </a:solidFill>
              </a:rPr>
              <a:t>After dropping unnecessary columns and Na’s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26183-09D7-4B65-BAEB-2D9FE9D89C56}"/>
              </a:ext>
            </a:extLst>
          </p:cNvPr>
          <p:cNvSpPr txBox="1"/>
          <p:nvPr/>
        </p:nvSpPr>
        <p:spPr>
          <a:xfrm>
            <a:off x="7893698" y="4133461"/>
            <a:ext cx="40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minor roads data were missing and decided to drop them.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CE093-6334-4182-AB68-90E31CC16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698" y="4795135"/>
            <a:ext cx="3642676" cy="1364098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6301529-FDB5-4016-93C9-F09007562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3"/>
    </mc:Choice>
    <mc:Fallback>
      <p:transition spd="slow" advTm="3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EC5BA-D474-4C49-9C21-31DF2D92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Recommendation Comments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3B3E95-E04F-C610-988B-449290E617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43467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24CE23-9AA7-4CEF-89ED-21F9153AA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4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6"/>
    </mc:Choice>
    <mc:Fallback>
      <p:transition spd="slow" advTm="4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sy pedestrian crossing">
            <a:extLst>
              <a:ext uri="{FF2B5EF4-FFF2-40B4-BE49-F238E27FC236}">
                <a16:creationId xmlns:a16="http://schemas.microsoft.com/office/drawing/2014/main" id="{F37F0390-FE95-2372-3FE7-86112BD50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4" b="4184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A119-AF34-434F-8025-1DA2EF9E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75" y="127270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800" spc="750" dirty="0">
                <a:solidFill>
                  <a:schemeClr val="bg1"/>
                </a:solidFill>
              </a:rPr>
              <a:t>The end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3DBF984-1C42-4749-82D1-DCF05B72D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"/>
    </mc:Choice>
    <mc:Fallback>
      <p:transition spd="slow" advTm="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98021-9D10-44E7-8B68-416B8CDF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BA948-6990-49F1-A788-A1DFCCD7F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81" r="2" b="2"/>
          <a:stretch/>
        </p:blipFill>
        <p:spPr>
          <a:xfrm>
            <a:off x="4503619" y="979715"/>
            <a:ext cx="7214138" cy="460447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24898D9-EFD2-4121-90A0-A9135F969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4"/>
    </mc:Choice>
    <mc:Fallback>
      <p:transition spd="slow" advTm="18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AB8C4-1EFE-4C8A-B16E-4F583398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14" y="480115"/>
            <a:ext cx="5148943" cy="1705383"/>
          </a:xfrm>
        </p:spPr>
        <p:txBody>
          <a:bodyPr anchor="t">
            <a:normAutofit/>
          </a:bodyPr>
          <a:lstStyle/>
          <a:p>
            <a:r>
              <a:rPr lang="en-US" sz="2800" dirty="0"/>
              <a:t>Annual millage for all motor vehicles</a:t>
            </a:r>
            <a:endParaRPr lang="en-GB" sz="2800" dirty="0"/>
          </a:p>
        </p:txBody>
      </p:sp>
      <p:sp>
        <p:nvSpPr>
          <p:cNvPr id="100" name="Content Placeholder 8">
            <a:extLst>
              <a:ext uri="{FF2B5EF4-FFF2-40B4-BE49-F238E27FC236}">
                <a16:creationId xmlns:a16="http://schemas.microsoft.com/office/drawing/2014/main" id="{3A47080E-EFAB-9311-C7EC-47071984A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56" y="1724025"/>
            <a:ext cx="5029201" cy="3801168"/>
          </a:xfrm>
        </p:spPr>
        <p:txBody>
          <a:bodyPr anchor="b">
            <a:normAutofit/>
          </a:bodyPr>
          <a:lstStyle/>
          <a:p>
            <a:r>
              <a:rPr lang="en-US" sz="1800" b="1" dirty="0"/>
              <a:t>19 %</a:t>
            </a:r>
            <a:r>
              <a:rPr lang="en-US" sz="1800" dirty="0"/>
              <a:t> increase in total UK millage through years 2000 to 2019.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Affordability and popularity of vehicles </a:t>
            </a:r>
          </a:p>
          <a:p>
            <a:r>
              <a:rPr lang="en-US" sz="1600" dirty="0"/>
              <a:t>Sharp decrease of </a:t>
            </a:r>
            <a:r>
              <a:rPr lang="en-US" sz="1600" b="1" dirty="0"/>
              <a:t>24%</a:t>
            </a:r>
            <a:r>
              <a:rPr lang="en-US" sz="1600" dirty="0"/>
              <a:t> between the years 2019 and 2020 that could be largely attributed to lockdown during COVID-19</a:t>
            </a:r>
          </a:p>
          <a:p>
            <a:r>
              <a:rPr lang="en-US" sz="1600" dirty="0"/>
              <a:t>The dips and rises can be due to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changes in fuel prices </a:t>
            </a:r>
            <a:r>
              <a:rPr lang="en-US" sz="1600" dirty="0"/>
              <a:t>and economic downturns  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A21AD-F531-4E85-8D13-45BB5095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545" y="218585"/>
            <a:ext cx="5636029" cy="3667125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FD2BFE7-2EA4-4BAF-B366-98A852EF5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800" y="4094936"/>
            <a:ext cx="5447774" cy="206225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86F31B-89E3-4969-9B2C-EAF673A6BF6E}"/>
              </a:ext>
            </a:extLst>
          </p:cNvPr>
          <p:cNvCxnSpPr>
            <a:cxnSpLocks/>
          </p:cNvCxnSpPr>
          <p:nvPr/>
        </p:nvCxnSpPr>
        <p:spPr>
          <a:xfrm>
            <a:off x="4842933" y="4453467"/>
            <a:ext cx="1684867" cy="43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668C44B9-A951-44CA-9868-ABE4ED8B2C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12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55"/>
    </mc:Choice>
    <mc:Fallback>
      <p:transition spd="slow" advTm="4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10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77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79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8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83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A6DC8-6D74-4718-954F-BA8CEE7A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Annual millage per Region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C4B24B9-4940-4D3F-A0E9-347419C19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4049" y="361359"/>
            <a:ext cx="7692355" cy="4303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AC518-BB12-4A3B-AB17-70E2B565D3A1}"/>
              </a:ext>
            </a:extLst>
          </p:cNvPr>
          <p:cNvSpPr txBox="1"/>
          <p:nvPr/>
        </p:nvSpPr>
        <p:spPr>
          <a:xfrm>
            <a:off x="4841326" y="4761085"/>
            <a:ext cx="6547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Most regions follow similar trend and a </a:t>
            </a:r>
            <a:r>
              <a:rPr lang="en-GB" sz="2800" b="1" dirty="0"/>
              <a:t>sharp</a:t>
            </a:r>
            <a:r>
              <a:rPr lang="en-GB" sz="2800" dirty="0"/>
              <a:t> </a:t>
            </a:r>
            <a:r>
              <a:rPr lang="en-GB" sz="2800" b="1" dirty="0"/>
              <a:t>drop</a:t>
            </a:r>
            <a:r>
              <a:rPr lang="en-GB" sz="2800" dirty="0"/>
              <a:t> in mileage in 2019 is experienced among the UK. 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9AA90AD-5830-4581-8668-5DB4D53DD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8"/>
    </mc:Choice>
    <mc:Fallback>
      <p:transition spd="slow" advTm="15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78DAC5EB-CB66-4144-944F-FCA082908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1FFD8-0722-4834-A683-5F6FEB4E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3" y="4996329"/>
            <a:ext cx="10943420" cy="1035982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Annual millage per vehicle type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1B15E4-6638-4400-A45B-6FEEB9ADA4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8" r="1" b="1"/>
          <a:stretch/>
        </p:blipFill>
        <p:spPr>
          <a:xfrm>
            <a:off x="4038600" y="-431"/>
            <a:ext cx="7696201" cy="459036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6B7A620-47FC-4678-9F07-D291E9CD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1999" cy="457198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61000"/>
                </a:schemeClr>
              </a:gs>
              <a:gs pos="30000">
                <a:schemeClr val="accent5">
                  <a:alpha val="8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4CE6113-16AE-4250-8027-F864DE5B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742"/>
            <a:ext cx="8153398" cy="44883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73000">
                <a:schemeClr val="accent2">
                  <a:alpha val="7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FC9B01A-12F4-409E-85D2-97F7D5099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52" y="599090"/>
            <a:ext cx="3628696" cy="4659996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Cars and LGVs most responsible for trend changes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Cars annual millage starts to increase around 2013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 14% and a shocking decrease of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28 %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LGVS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40%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increase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Other vehicle type display constant millage with slightly notable decrease around 2019</a:t>
            </a:r>
          </a:p>
          <a:p>
            <a:endParaRPr lang="en-GB" sz="2000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EA600565-2814-4A42-9F7D-B7B4A66B7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6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45"/>
    </mc:Choice>
    <mc:Fallback>
      <p:transition spd="slow" advTm="50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33B0-4155-45C0-80ED-E14B26C9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936568"/>
            <a:ext cx="4590410" cy="4564822"/>
          </a:xfrm>
        </p:spPr>
        <p:txBody>
          <a:bodyPr anchor="t">
            <a:normAutofit/>
          </a:bodyPr>
          <a:lstStyle/>
          <a:p>
            <a:r>
              <a:rPr lang="en-US" dirty="0"/>
              <a:t>Time Series Forecasting Models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F0D8E3-835E-F70C-7A4A-54557AC59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987265"/>
              </p:ext>
            </p:extLst>
          </p:nvPr>
        </p:nvGraphicFramePr>
        <p:xfrm>
          <a:off x="6096001" y="457200"/>
          <a:ext cx="5623796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04B5AE5-99BB-4C66-90F4-4D9C52F2A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5"/>
    </mc:Choice>
    <mc:Fallback>
      <p:transition spd="slow" advTm="2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0E16-D700-4C9B-85CE-976F8729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935"/>
            <a:ext cx="10241280" cy="1234440"/>
          </a:xfrm>
        </p:spPr>
        <p:txBody>
          <a:bodyPr/>
          <a:lstStyle/>
          <a:p>
            <a:r>
              <a:rPr lang="en-GB" dirty="0"/>
              <a:t>Regression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FA4FC-9F27-4314-A5E7-D11FC52B3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C8F7-9DAF-4958-92A3-CDA26FAF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56" y="1405546"/>
            <a:ext cx="11469511" cy="491623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7D515D2-742F-4205-BCE2-D742BBCD8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0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57"/>
    </mc:Choice>
    <mc:Fallback>
      <p:transition spd="slow" advTm="3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24B7F3-4D2E-4BA5-87BD-CCFC49B7D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971C-8917-4790-975B-CA9254D0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70" y="1322094"/>
            <a:ext cx="4683632" cy="3401334"/>
          </a:xfrm>
        </p:spPr>
        <p:txBody>
          <a:bodyPr vert="horz" lIns="0" tIns="0" rIns="0" bIns="0" rtlCol="0" anchor="ctr">
            <a:normAutofit/>
          </a:bodyPr>
          <a:lstStyle/>
          <a:p>
            <a:pPr algn="r"/>
            <a:r>
              <a:rPr lang="en-US" sz="4000" spc="750" dirty="0"/>
              <a:t>Research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C81-E2D4-4B3C-B77F-3F69FAD1A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853"/>
            <a:ext cx="6090772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36A89F-8DEA-43AA-9D06-4B6FA8CE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-425"/>
            <a:ext cx="4076697" cy="6857997"/>
          </a:xfrm>
          <a:prstGeom prst="rect">
            <a:avLst/>
          </a:prstGeom>
          <a:gradFill>
            <a:gsLst>
              <a:gs pos="0">
                <a:schemeClr val="accent5">
                  <a:alpha val="44000"/>
                </a:schemeClr>
              </a:gs>
              <a:gs pos="99000">
                <a:schemeClr val="accent4">
                  <a:alpha val="28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BD803-8FF4-4D42-B00C-DB693F033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38883" y="155413"/>
            <a:ext cx="6410235" cy="6096002"/>
          </a:xfrm>
          <a:prstGeom prst="rect">
            <a:avLst/>
          </a:prstGeom>
          <a:gradFill>
            <a:gsLst>
              <a:gs pos="0">
                <a:schemeClr val="accent5">
                  <a:alpha val="48000"/>
                </a:schemeClr>
              </a:gs>
              <a:gs pos="82000">
                <a:schemeClr val="accent2">
                  <a:alpha val="37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9F552E2D-4BF4-C2CD-5E35-8822F2267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6117" y="1397790"/>
            <a:ext cx="4060713" cy="40607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A397185-340D-4A34-8B92-3D7B9C43B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9"/>
    </mc:Choice>
    <mc:Fallback>
      <p:transition spd="slow" advTm="10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.9|7.7|5.8|0.7"/>
</p:tagLst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7"/>
      </a:lt2>
      <a:accent1>
        <a:srgbClr val="CB2146"/>
      </a:accent1>
      <a:accent2>
        <a:srgbClr val="DD339E"/>
      </a:accent2>
      <a:accent3>
        <a:srgbClr val="DD5633"/>
      </a:accent3>
      <a:accent4>
        <a:srgbClr val="1EB693"/>
      </a:accent4>
      <a:accent5>
        <a:srgbClr val="30B2D0"/>
      </a:accent5>
      <a:accent6>
        <a:srgbClr val="2165CB"/>
      </a:accent6>
      <a:hlink>
        <a:srgbClr val="31937E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533</Words>
  <Application>Microsoft Office PowerPoint</Application>
  <PresentationFormat>Widescreen</PresentationFormat>
  <Paragraphs>78</Paragraphs>
  <Slides>21</Slides>
  <Notes>9</Notes>
  <HiddenSlides>0</HiddenSlides>
  <MMClips>22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Lato</vt:lpstr>
      <vt:lpstr>Merriweather</vt:lpstr>
      <vt:lpstr>Tw Cen MT</vt:lpstr>
      <vt:lpstr>Wingdings</vt:lpstr>
      <vt:lpstr>GradientRiseVTI</vt:lpstr>
      <vt:lpstr>Electric Vehicle Support Infrastructure Case Study 2</vt:lpstr>
      <vt:lpstr>Traffic Data </vt:lpstr>
      <vt:lpstr>Overview</vt:lpstr>
      <vt:lpstr>Annual millage for all motor vehicles</vt:lpstr>
      <vt:lpstr>Annual millage per Region</vt:lpstr>
      <vt:lpstr>Annual millage per vehicle type</vt:lpstr>
      <vt:lpstr>Time Series Forecasting Models</vt:lpstr>
      <vt:lpstr>Regression Analysis</vt:lpstr>
      <vt:lpstr>Research</vt:lpstr>
      <vt:lpstr>UK’s Shift to Zero Emission Vehicles</vt:lpstr>
      <vt:lpstr>Forecasting number of electric miles driven each year</vt:lpstr>
      <vt:lpstr>Estimated power generation</vt:lpstr>
      <vt:lpstr>Calculated Additional Power Generation Required</vt:lpstr>
      <vt:lpstr>Recommendations</vt:lpstr>
      <vt:lpstr>PowerPoint Presentation</vt:lpstr>
      <vt:lpstr>Soaring fossil gas costs  </vt:lpstr>
      <vt:lpstr>Renewable Energy is Key </vt:lpstr>
      <vt:lpstr>Levelised Energy Cost Estimates by 2040 </vt:lpstr>
      <vt:lpstr>Large-Scale solar costs per regionto cover by 2040</vt:lpstr>
      <vt:lpstr>Recommendation Comments</vt:lpstr>
      <vt:lpstr>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Support Infrastructure Case Study 2</dc:title>
  <dc:creator>Heba Lubbad (Alumni)</dc:creator>
  <cp:lastModifiedBy>Heba Lubbad (Alumni)</cp:lastModifiedBy>
  <cp:revision>3</cp:revision>
  <dcterms:created xsi:type="dcterms:W3CDTF">2022-04-27T16:04:42Z</dcterms:created>
  <dcterms:modified xsi:type="dcterms:W3CDTF">2022-04-29T20:51:52Z</dcterms:modified>
</cp:coreProperties>
</file>